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  <p:sldMasterId id="2147483700" r:id="rId3"/>
    <p:sldMasterId id="2147483718" r:id="rId4"/>
    <p:sldMasterId id="2147483736" r:id="rId5"/>
  </p:sldMasterIdLst>
  <p:notesMasterIdLst>
    <p:notesMasterId r:id="rId17"/>
  </p:notesMasterIdLst>
  <p:sldIdLst>
    <p:sldId id="256" r:id="rId6"/>
    <p:sldId id="257" r:id="rId7"/>
    <p:sldId id="319" r:id="rId8"/>
    <p:sldId id="317" r:id="rId9"/>
    <p:sldId id="320" r:id="rId10"/>
    <p:sldId id="321" r:id="rId11"/>
    <p:sldId id="322" r:id="rId12"/>
    <p:sldId id="323" r:id="rId13"/>
    <p:sldId id="325" r:id="rId14"/>
    <p:sldId id="326" r:id="rId15"/>
    <p:sldId id="265" r:id="rId16"/>
  </p:sldIdLst>
  <p:sldSz cx="9144000" cy="5143500" type="screen16x9"/>
  <p:notesSz cx="7102475" cy="9388475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2B9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5" autoAdjust="0"/>
    <p:restoredTop sz="94674" autoAdjust="0"/>
  </p:normalViewPr>
  <p:slideViewPr>
    <p:cSldViewPr>
      <p:cViewPr varScale="1">
        <p:scale>
          <a:sx n="138" d="100"/>
          <a:sy n="138" d="100"/>
        </p:scale>
        <p:origin x="86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22" y="102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8/12/2024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3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5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481013"/>
            <a:ext cx="4618037" cy="259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885" y="3398093"/>
            <a:ext cx="6338871" cy="5760640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8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1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1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3717925" cy="2092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77" y="2606004"/>
            <a:ext cx="6336704" cy="6311417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47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3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400050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48" y="4144144"/>
            <a:ext cx="5972512" cy="4896544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9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6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2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90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1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21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1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8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3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3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0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2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45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13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62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5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86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7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91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1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0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6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57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2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43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35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03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74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3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10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52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02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8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59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466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5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285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9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28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40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44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26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6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98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41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56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83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24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53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12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8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Monday, August 12,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50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35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1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Monday, August 12, 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81000" y="3507854"/>
            <a:ext cx="8458200" cy="916781"/>
          </a:xfrm>
        </p:spPr>
        <p:txBody>
          <a:bodyPr>
            <a:normAutofit/>
          </a:bodyPr>
          <a:lstStyle/>
          <a:p>
            <a:r>
              <a:rPr lang="en-US" dirty="0"/>
              <a:t>Age  AND SEX (M/F) </a:t>
            </a: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84681" y="2787774"/>
            <a:ext cx="8458200" cy="6858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800" dirty="0"/>
              <a:t>2021 Census: Second Data Release, April 27, 2022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81000" y="4587974"/>
            <a:ext cx="8458200" cy="6669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Presentation to the Board, June 22 2022</a:t>
            </a:r>
          </a:p>
          <a:p>
            <a:r>
              <a:rPr lang="en-US" sz="1600" dirty="0"/>
              <a:t>Dave Plumstead; Manager of Planning, Outcomes &amp; Analytics 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777899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 General Age Groups: Nipissing Municipalities and Areas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47825"/>
            <a:ext cx="8329822" cy="2880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14707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15.8%</a:t>
            </a:r>
            <a:endParaRPr lang="en-CA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6145" y="14707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11.9%</a:t>
            </a:r>
            <a:endParaRPr lang="en-CA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7869" y="14707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53.7%</a:t>
            </a:r>
            <a:endParaRPr lang="en-CA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9856" y="145873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18.5%</a:t>
            </a:r>
            <a:endParaRPr lang="en-CA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199792" y="901863"/>
            <a:ext cx="1826907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4980724" y="778108"/>
            <a:ext cx="180020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6736773" y="738651"/>
            <a:ext cx="199311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07704" y="909698"/>
            <a:ext cx="0" cy="2238116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40352" y="901863"/>
            <a:ext cx="0" cy="2245951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60232" y="909698"/>
            <a:ext cx="0" cy="2238116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63888" y="909698"/>
            <a:ext cx="0" cy="2238116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934" y="3624284"/>
            <a:ext cx="8208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So we also see some significant age variation and older population structures within the district</a:t>
            </a:r>
            <a:r>
              <a:rPr lang="en-US" dirty="0"/>
              <a:t>. For example, South Algonquin and Temagami (furthest rural areas) vs. the eastern municipalities</a:t>
            </a:r>
          </a:p>
          <a:p>
            <a:r>
              <a:rPr lang="en-US" b="1" dirty="0"/>
              <a:t>Implications</a:t>
            </a:r>
            <a:r>
              <a:rPr lang="en-US" dirty="0"/>
              <a:t>: planning; public service delivery; consumption of goods &amp; services; workforce; 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864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5" grpId="0" animBg="1"/>
      <p:bldP spid="16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1029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5375">
            <a:off x="1813073" y="1833308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4167">
            <a:off x="2123587" y="2229035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7965">
            <a:off x="2787531" y="2754709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103693"/>
            <a:ext cx="1254443" cy="706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45482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  <a:r>
              <a:rPr lang="en-US" b="1" dirty="0"/>
              <a:t>data Release schedule</a:t>
            </a: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222712"/>
              </p:ext>
            </p:extLst>
          </p:nvPr>
        </p:nvGraphicFramePr>
        <p:xfrm>
          <a:off x="719741" y="776418"/>
          <a:ext cx="5904656" cy="4015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8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2022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Topic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64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</a:rPr>
                        <a:t>February  9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latin typeface="+mn-lt"/>
                        </a:rPr>
                        <a:t>Population and dwelling counts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5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April 27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Age and Sex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Type of dwelling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757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July 13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Families, households, marital status,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Income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6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August 17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Language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September 21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Indigenous peoples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Housing</a:t>
                      </a: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7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October 26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Immigration,</a:t>
                      </a:r>
                      <a:r>
                        <a:rPr lang="en-US" sz="1600" baseline="0" dirty="0">
                          <a:latin typeface="+mn-lt"/>
                        </a:rPr>
                        <a:t> Place of birth,</a:t>
                      </a:r>
                    </a:p>
                    <a:p>
                      <a:pPr algn="l"/>
                      <a:r>
                        <a:rPr lang="en-US" sz="1600" baseline="0" dirty="0">
                          <a:latin typeface="+mn-lt"/>
                        </a:rPr>
                        <a:t>Ethnoculture, religion,</a:t>
                      </a:r>
                    </a:p>
                    <a:p>
                      <a:pPr algn="l"/>
                      <a:r>
                        <a:rPr lang="en-US" sz="1600" baseline="0" dirty="0">
                          <a:latin typeface="+mn-lt"/>
                        </a:rPr>
                        <a:t>Mobility, migration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76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November 30</a:t>
                      </a: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</a:rPr>
                        <a:t>Education</a:t>
                      </a:r>
                    </a:p>
                    <a:p>
                      <a:pPr algn="l"/>
                      <a:r>
                        <a:rPr lang="en-US" sz="1600" dirty="0">
                          <a:latin typeface="+mn-lt"/>
                        </a:rPr>
                        <a:t>Labour</a:t>
                      </a:r>
                      <a:r>
                        <a:rPr lang="en-US" sz="1600" baseline="0" dirty="0">
                          <a:latin typeface="+mn-lt"/>
                        </a:rPr>
                        <a:t> force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55707682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65776" y="1048446"/>
            <a:ext cx="217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March 23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1814" y="147436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Today's presentation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77745" y="1210374"/>
            <a:ext cx="288032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96001" y="1635646"/>
            <a:ext cx="288032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45482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  <a:r>
              <a:rPr lang="en-US" b="1" dirty="0"/>
              <a:t>RECAP FROM LAST 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776418"/>
            <a:ext cx="866388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There are many levels of geography for census data dissemination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A Census Division (CD) is a group of neighbouring municipalities joined together for the purposes of regional planning and managing common services (e.g. Nipissing District).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CA" sz="2000" dirty="0"/>
              <a:t>Census Sub Division (CSD) is the general term for municipalities (as determined by provincial/territorial legislation) or areas treated as municipal equivalents for statistical purposes – we have 15 CSDs in Nipissing District.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168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/>
              <a:t>   A note on Age: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84355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There is a lot of statistical work we can do with simple age data! For example, we can look at single year age distribution; age groups; age structure; change/ trends; summary measures (average/ median age); etc.</a:t>
            </a:r>
          </a:p>
          <a:p>
            <a:endParaRPr lang="en-US" sz="2000" b="1" dirty="0"/>
          </a:p>
          <a:p>
            <a:r>
              <a:rPr lang="en-US" sz="2000" b="1" dirty="0"/>
              <a:t>We can also look at the age data for various levels of geography, and cross reference it with other census data (e.g., family households, housing, income, etc.)</a:t>
            </a:r>
            <a:endParaRPr lang="en-CA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578054"/>
            <a:ext cx="7495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this short presentation we will start by looking at the age structure for Ontario and Nipissing District and the general age groups for Nipissing municipalities and areas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2006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42619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Ontario Age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100647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Female age distribution: 5-year age groups, 0 to 100+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3688" y="100647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Male age distribution: 5-year age groups, 0 to 100+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515026"/>
            <a:ext cx="5298544" cy="2808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603" y="1520402"/>
            <a:ext cx="5291685" cy="28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40278" y="1315058"/>
            <a:ext cx="5004181" cy="26527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63196" y="1318297"/>
            <a:ext cx="4997703" cy="2652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15900" y="1311819"/>
            <a:ext cx="4997703" cy="2652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9470" y="195486"/>
            <a:ext cx="743265" cy="46012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11" name="Rectangle 1"/>
          <p:cNvSpPr>
            <a:spLocks noGrp="1"/>
          </p:cNvSpPr>
          <p:nvPr>
            <p:ph type="title"/>
          </p:nvPr>
        </p:nvSpPr>
        <p:spPr>
          <a:xfrm>
            <a:off x="342619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Population Pyramid</a:t>
            </a:r>
          </a:p>
        </p:txBody>
      </p:sp>
    </p:spTree>
    <p:extLst>
      <p:ext uri="{BB962C8B-B14F-4D97-AF65-F5344CB8AC3E}">
        <p14:creationId xmlns:p14="http://schemas.microsoft.com/office/powerpoint/2010/main" val="13048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42619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Ontario Age Structure,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9" y="828263"/>
            <a:ext cx="8531019" cy="4315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926073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Boomers</a:t>
            </a:r>
          </a:p>
          <a:p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(age 56-75)</a:t>
            </a:r>
            <a:endParaRPr lang="en-CA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619672" y="1926072"/>
            <a:ext cx="216024" cy="789693"/>
          </a:xfrm>
          <a:prstGeom prst="leftBracket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Bracket 11"/>
          <p:cNvSpPr/>
          <p:nvPr/>
        </p:nvSpPr>
        <p:spPr>
          <a:xfrm>
            <a:off x="1547664" y="2355726"/>
            <a:ext cx="216024" cy="1465865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880896" y="2715766"/>
            <a:ext cx="666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Core working</a:t>
            </a:r>
          </a:p>
          <a:p>
            <a:r>
              <a:rPr lang="en-US" sz="1100" dirty="0"/>
              <a:t>Group      (25-64)</a:t>
            </a:r>
            <a:endParaRPr lang="en-CA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965007" y="4050573"/>
            <a:ext cx="6906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Children     &amp; Youth          (0-24)</a:t>
            </a:r>
            <a:endParaRPr lang="en-CA" sz="1100" dirty="0"/>
          </a:p>
        </p:txBody>
      </p:sp>
      <p:sp>
        <p:nvSpPr>
          <p:cNvPr id="15" name="Left Bracket 14"/>
          <p:cNvSpPr/>
          <p:nvPr/>
        </p:nvSpPr>
        <p:spPr>
          <a:xfrm>
            <a:off x="1684445" y="3821591"/>
            <a:ext cx="216024" cy="957703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eft Bracket 9"/>
          <p:cNvSpPr/>
          <p:nvPr/>
        </p:nvSpPr>
        <p:spPr>
          <a:xfrm>
            <a:off x="2250436" y="843558"/>
            <a:ext cx="216024" cy="1455455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547664" y="1240653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Senior citizens</a:t>
            </a:r>
          </a:p>
          <a:p>
            <a:r>
              <a:rPr lang="en-US" sz="1100" dirty="0"/>
              <a:t>(age 65+)</a:t>
            </a:r>
            <a:endParaRPr lang="en-CA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079942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18.5%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007" y="3884977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28.0%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47664" y="4272594"/>
            <a:ext cx="13678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51720" y="1419622"/>
            <a:ext cx="1987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10883" y="3147814"/>
            <a:ext cx="13678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2293" y="1795268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24.0%</a:t>
            </a:r>
            <a:endParaRPr lang="en-CA" sz="1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547664" y="2137681"/>
            <a:ext cx="6839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6642" y="2563715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53.5%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36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  <p:bldP spid="13" grpId="0"/>
      <p:bldP spid="14" grpId="0"/>
      <p:bldP spid="15" grpId="0" animBg="1"/>
      <p:bldP spid="10" grpId="0" animBg="1"/>
      <p:bldP spid="10" grpId="1" animBg="1"/>
      <p:bldP spid="11" grpId="1"/>
      <p:bldP spid="3" grpId="0"/>
      <p:bldP spid="16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09" y="848801"/>
            <a:ext cx="8531019" cy="4315237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42619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Nipissing District Age Structure,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7483" y="159790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Boomers</a:t>
            </a:r>
          </a:p>
          <a:p>
            <a:r>
              <a:rPr lang="en-US" sz="1100" dirty="0">
                <a:solidFill>
                  <a:schemeClr val="accent6">
                    <a:lumMod val="75000"/>
                  </a:schemeClr>
                </a:solidFill>
              </a:rPr>
              <a:t>(age 56-75)</a:t>
            </a:r>
            <a:endParaRPr lang="en-CA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060137" y="1972442"/>
            <a:ext cx="216024" cy="739035"/>
          </a:xfrm>
          <a:prstGeom prst="leftBracket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Bracket 11"/>
          <p:cNvSpPr/>
          <p:nvPr/>
        </p:nvSpPr>
        <p:spPr>
          <a:xfrm>
            <a:off x="950568" y="2317576"/>
            <a:ext cx="216024" cy="1465865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976375" y="2927519"/>
            <a:ext cx="1015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Core working</a:t>
            </a:r>
          </a:p>
          <a:p>
            <a:r>
              <a:rPr lang="en-US" sz="1100" dirty="0"/>
              <a:t>Group (25-64)</a:t>
            </a:r>
            <a:endParaRPr lang="en-CA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4896" y="4017075"/>
            <a:ext cx="7240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Children     &amp; Youth          (0-24)</a:t>
            </a:r>
            <a:endParaRPr lang="en-CA" sz="1100" dirty="0"/>
          </a:p>
        </p:txBody>
      </p:sp>
      <p:sp>
        <p:nvSpPr>
          <p:cNvPr id="15" name="Left Bracket 14"/>
          <p:cNvSpPr/>
          <p:nvPr/>
        </p:nvSpPr>
        <p:spPr>
          <a:xfrm>
            <a:off x="2153577" y="3867894"/>
            <a:ext cx="216024" cy="918213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Left Bracket 10"/>
          <p:cNvSpPr/>
          <p:nvPr/>
        </p:nvSpPr>
        <p:spPr>
          <a:xfrm>
            <a:off x="1761579" y="862121"/>
            <a:ext cx="216024" cy="1493605"/>
          </a:xfrm>
          <a:prstGeom prst="leftBracket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906221" y="917191"/>
            <a:ext cx="7200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Senior citizens</a:t>
            </a:r>
          </a:p>
          <a:p>
            <a:r>
              <a:rPr lang="en-US" sz="1100" dirty="0"/>
              <a:t>(age 65+)</a:t>
            </a:r>
            <a:endParaRPr lang="en-CA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930932"/>
            <a:ext cx="611505" cy="48006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555310" y="1275606"/>
            <a:ext cx="1987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16796" y="4299942"/>
            <a:ext cx="136781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6221" y="773074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23.0%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36" y="1481324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29.5%</a:t>
            </a:r>
            <a:endParaRPr lang="en-CA" sz="1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6880" y="3837934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36" y="2758224"/>
            <a:ext cx="654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52.0%</a:t>
            </a:r>
            <a:endParaRPr lang="en-C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509" y="853981"/>
            <a:ext cx="8531019" cy="4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  <p:bldP spid="13" grpId="0"/>
      <p:bldP spid="14" grpId="0"/>
      <p:bldP spid="15" grpId="0" animBg="1"/>
      <p:bldP spid="11" grpId="1" animBg="1"/>
      <p:bldP spid="11" grpId="2" animBg="1"/>
      <p:bldP spid="16" grpId="2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22837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Nipissing District Generations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51487"/>
            <a:ext cx="7390526" cy="446403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437803"/>
            <a:ext cx="1732598" cy="96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155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DCC4D5-5D03-4D0C-B4BB-8AC1F52CA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492</Words>
  <Application>Microsoft Office PowerPoint</Application>
  <PresentationFormat>On-screen Show (16:9)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3</vt:lpstr>
      <vt:lpstr>Slice</vt:lpstr>
      <vt:lpstr>1_Slice</vt:lpstr>
      <vt:lpstr>2_Slice</vt:lpstr>
      <vt:lpstr>Office Theme</vt:lpstr>
      <vt:lpstr>Age  AND SEX (M/F) </vt:lpstr>
      <vt:lpstr>   data Release schedule</vt:lpstr>
      <vt:lpstr>   RECAP FROM LAST PRESENTATION</vt:lpstr>
      <vt:lpstr>   A note on Age:</vt:lpstr>
      <vt:lpstr>Ontario Age Distribution</vt:lpstr>
      <vt:lpstr> Population Pyramid</vt:lpstr>
      <vt:lpstr>Ontario Age Structure, 2021</vt:lpstr>
      <vt:lpstr>Nipissing District Age Structure, 2021</vt:lpstr>
      <vt:lpstr>Nipissing District Generations</vt:lpstr>
      <vt:lpstr> General Age Groups: Nipissing Municipalities and Areas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2017-01-17T14:42:22Z</dcterms:created>
  <dcterms:modified xsi:type="dcterms:W3CDTF">2024-08-12T15:35:17Z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